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7435C7AF-6916-4205-9C11-63285502A779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4"/>
          </p14:sldIdLst>
        </p14:section>
        <p14:section name="Вспомогательные слайды" id="{D129212B-C6B2-4F4E-B328-125247BAA99D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9" d="100"/>
          <a:sy n="89" d="100"/>
        </p:scale>
        <p:origin x="354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eg>
</file>

<file path=ppt/media/image5.png>
</file>

<file path=ppt/media/image6.jp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70ACC2-AC8B-4F00-BBFD-F7BAE11B3B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A41832C-8451-4C0A-8958-6EA03DB8A2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761512-9E5B-43A2-8D33-FF6C400F3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B160A1-2495-49E6-B459-5DB314CC9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F3F4F5-E0BB-4872-8EE7-61D167DC7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3770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FB62EF-889C-4AA3-9710-0882A30E8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20B72CA-DD93-4898-9FF4-C4DFA5C09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A606CE-A40E-4C3C-BEAD-F2CBF642C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F7E7911-DE97-404B-90B6-A251EB9CE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A831E1-2AA6-48A4-B88F-D4DF017DF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325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468906C-33D2-44D4-8EB6-5564FB9C9F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1722EB6-D5B9-4468-BA8C-6BFF87C966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4425EA6-10AA-4400-8E46-9ACB6077C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6C39F7-2B32-4CCE-B88D-C109B149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6EAFF3-7608-40CE-92A3-8346C7543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2726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693F08-3671-46F6-AAF4-091930D60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62EAA3-A694-4475-BADA-BD8231C59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30C4A1-E991-4C6E-89B7-C3EF6CCCD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89D296-7130-4FDA-80D2-D068CBF6C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B5967B-E3AD-4CE3-86F7-E728E69DA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117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A7E0FE-32A4-43C5-8EDC-9DF2D20CB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C65DB2-A072-4FC7-8DC0-9804C7E4F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083CB43-5AEA-4CCE-A427-0CFEABEB3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8F3629-33C6-49FD-9D38-EFE196687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CF174C-F7E3-4105-8AD1-1405AEC68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916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2F97E5-871F-4BB2-A7EA-CA8BABECE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7C3F84-B90C-4C91-97B0-BBF3A3AD61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7DEBEC0-13A2-446E-9CDC-B9F041CBB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3225025-C936-4E7F-BE7D-17CBF48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A0162D-4BE5-4D3C-9F29-ECA657DC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E76CB27-02CD-471D-A7EA-93EEF5CD2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4905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A09C9-34BD-428E-9557-E370D4924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01E1FF-1BA1-48DA-B55F-4113308CE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A0B918B-FB9A-40D9-AAE1-503F961476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941F0C-DA17-4783-B13B-E0CDDD4039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CCF7ED8-9B25-4350-9F31-9CF65868D4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389D1D4-5B1F-44A6-B601-808DCC334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1134A7E-935D-4FA2-A0A2-DD2F0B306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72FD021-70F3-4514-9EA0-3A5B3793F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21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6E9BE-811B-48E1-87EA-700908A8B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47214AF-C3DF-4BEA-B3D1-B98B9ADE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F54E632-5A20-4A3C-A618-E2B5AD47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15C9A46-8250-4708-956A-A3A1FDC8B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3275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831E6C6-ECEF-46D6-8F20-21AD1B63D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C08674E-C412-4D7C-8956-409BC510B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83860DC-1B21-4E0C-B8F2-405A867B1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104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29FE4F-5276-4F21-81A4-C03B511B2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121584-3037-4894-AA05-AE541752B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744BF35-6DF8-44DB-990F-65F14F6F1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CE9697-C686-40B9-98B8-B33600581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CEF6C7-77CD-4E6B-BF2A-4BF90F34B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22ABBA0-5848-4517-8760-F2A3A7D93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842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6DFD45-999C-4C39-A331-AA8034B6E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2023A3B-99FD-4174-BB74-34BE10F39D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2985469-EBBD-4337-B75A-849EF21C0A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5E1F81-4ABC-47EA-89EC-5E57CE640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224A526-D3C7-4AA4-8DA9-D9929A4E3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117E803-C9B7-467C-865D-7A859F42C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832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3E2A96-F439-41AD-969A-A9E35C19E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F57E1F-D1ED-4CC3-9295-F322B51E5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E4D8BF-D34D-4DB4-A1F2-D4DD07A45B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908BD-8833-4EDA-B6AC-0A0B3E2302E3}" type="datetimeFigureOut">
              <a:rPr lang="ru-RU" smtClean="0"/>
              <a:t>04.02.2023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B176D1-E3F9-4C2A-A1AB-E311E9A12C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93589E9-E7C6-47EF-B125-F793ADFE0B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D24EE-6133-4566-8FBF-D18D894E6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1607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" Target="slide6.xml"/><Relationship Id="rId7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" Target="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slide" Target="slide5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7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" Target="slide7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3B111DE-0ECD-4E37-9EC7-8FAF0C8CEE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E0E292C-988D-4E85-A40E-258F38187129}"/>
              </a:ext>
            </a:extLst>
          </p:cNvPr>
          <p:cNvSpPr txBox="1"/>
          <p:nvPr/>
        </p:nvSpPr>
        <p:spPr>
          <a:xfrm>
            <a:off x="11836400" y="6396335"/>
            <a:ext cx="20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latin typeface="Georgia" panose="02040502050405020303" pitchFamily="18" charset="0"/>
              </a:rPr>
              <a:t>1</a:t>
            </a:r>
          </a:p>
        </p:txBody>
      </p:sp>
      <p:pic>
        <p:nvPicPr>
          <p:cNvPr id="5" name="Рисунок 4">
            <a:hlinkClick r:id="rId3" action="ppaction://hlinksldjump"/>
            <a:extLst>
              <a:ext uri="{FF2B5EF4-FFF2-40B4-BE49-F238E27FC236}">
                <a16:creationId xmlns:a16="http://schemas.microsoft.com/office/drawing/2014/main" id="{FDBF5976-3C87-4E31-BC6B-63EE6F2519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9150" y="-723900"/>
            <a:ext cx="13830300" cy="8305800"/>
          </a:xfrm>
          <a:prstGeom prst="rect">
            <a:avLst/>
          </a:prstGeom>
        </p:spPr>
      </p:pic>
      <p:pic>
        <p:nvPicPr>
          <p:cNvPr id="10" name="Рисунок 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CDA6225-BBDB-4558-B408-252F40BAB7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4775" y="6110152"/>
            <a:ext cx="931625" cy="7478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6D7BF3-D336-482C-8A82-A44CF2D3BDCD}"/>
              </a:ext>
            </a:extLst>
          </p:cNvPr>
          <p:cNvSpPr txBox="1"/>
          <p:nvPr/>
        </p:nvSpPr>
        <p:spPr>
          <a:xfrm>
            <a:off x="6665450" y="253698"/>
            <a:ext cx="577038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0" i="0" dirty="0">
                <a:effectLst/>
                <a:latin typeface="Georgia" panose="02040502050405020303" pitchFamily="18" charset="0"/>
              </a:rPr>
              <a:t>Портал, посвященный информационной безопасности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FBE26B-FF22-43F4-B81C-F9FB39A03245}"/>
              </a:ext>
            </a:extLst>
          </p:cNvPr>
          <p:cNvSpPr txBox="1"/>
          <p:nvPr/>
        </p:nvSpPr>
        <p:spPr>
          <a:xfrm>
            <a:off x="6665450" y="2412610"/>
            <a:ext cx="698709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</a:rPr>
              <a:t>Дробков Дмитрий Борисович</a:t>
            </a:r>
          </a:p>
          <a:p>
            <a:r>
              <a:rPr lang="ru-RU" sz="2800" dirty="0">
                <a:latin typeface="Georgia" panose="02040502050405020303" pitchFamily="18" charset="0"/>
              </a:rPr>
              <a:t>Ленков Сергей Владимирович</a:t>
            </a:r>
          </a:p>
          <a:p>
            <a:r>
              <a:rPr lang="ru-RU" sz="2800" dirty="0">
                <a:latin typeface="Georgia" panose="02040502050405020303" pitchFamily="18" charset="0"/>
              </a:rPr>
              <a:t>Сальников Кирилл </a:t>
            </a:r>
            <a:r>
              <a:rPr lang="ru-RU" sz="2800" b="0" i="0" dirty="0">
                <a:effectLst/>
                <a:latin typeface="Georgia" panose="02040502050405020303" pitchFamily="18" charset="0"/>
              </a:rPr>
              <a:t>Дмитриевич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7254AD-0FAA-496D-AD93-68A14B84548B}"/>
              </a:ext>
            </a:extLst>
          </p:cNvPr>
          <p:cNvSpPr txBox="1"/>
          <p:nvPr/>
        </p:nvSpPr>
        <p:spPr>
          <a:xfrm>
            <a:off x="4138947" y="6391870"/>
            <a:ext cx="39141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FFFFFF"/>
                </a:solidFill>
                <a:effectLst/>
                <a:latin typeface="Georgia" panose="02040502050405020303" pitchFamily="18" charset="0"/>
              </a:rPr>
              <a:t>ГАПОУ МО Егорьевский техникум</a:t>
            </a:r>
            <a:endParaRPr lang="ru-RU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411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2EF049B-9677-4797-9992-A3E5308C7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491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CEF56D-A57E-46A1-A2BA-C3D36B502AFC}"/>
              </a:ext>
            </a:extLst>
          </p:cNvPr>
          <p:cNvSpPr txBox="1"/>
          <p:nvPr/>
        </p:nvSpPr>
        <p:spPr>
          <a:xfrm>
            <a:off x="3258456" y="224414"/>
            <a:ext cx="62919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7200" dirty="0">
                <a:solidFill>
                  <a:schemeClr val="bg1"/>
                </a:solidFill>
                <a:latin typeface="Georgia" panose="02040502050405020303" pitchFamily="18" charset="0"/>
              </a:rPr>
              <a:t>Цель проекта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42E27B-3E0C-4C7B-91F2-2242F1A4A82A}"/>
              </a:ext>
            </a:extLst>
          </p:cNvPr>
          <p:cNvSpPr txBox="1"/>
          <p:nvPr/>
        </p:nvSpPr>
        <p:spPr>
          <a:xfrm>
            <a:off x="2835728" y="2078279"/>
            <a:ext cx="6520544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latin typeface="Georgia" panose="02040502050405020303" pitchFamily="18" charset="0"/>
                <a:cs typeface="Times New Roman" panose="02020603050405020304" pitchFamily="18" charset="0"/>
              </a:rPr>
              <a:t>Создать удобный одностраничный сайт с информацией, который отлично подойдет как для старта обучения информационной безопасности, так и для закрепления знаний более опытным людям.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9533A8-9995-4EC4-ABC5-2F059CED5558}"/>
              </a:ext>
            </a:extLst>
          </p:cNvPr>
          <p:cNvSpPr txBox="1"/>
          <p:nvPr/>
        </p:nvSpPr>
        <p:spPr>
          <a:xfrm>
            <a:off x="11836400" y="6396335"/>
            <a:ext cx="20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latin typeface="Georgia" panose="02040502050405020303" pitchFamily="18" charset="0"/>
              </a:rPr>
              <a:t>2</a:t>
            </a:r>
          </a:p>
        </p:txBody>
      </p:sp>
      <p:pic>
        <p:nvPicPr>
          <p:cNvPr id="8" name="Рисунок 7">
            <a:hlinkClick r:id="rId3" action="ppaction://hlinksldjump"/>
            <a:extLst>
              <a:ext uri="{FF2B5EF4-FFF2-40B4-BE49-F238E27FC236}">
                <a16:creationId xmlns:a16="http://schemas.microsoft.com/office/drawing/2014/main" id="{159AF1A6-426E-41FE-9650-4939CBDAE0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9150" y="-723900"/>
            <a:ext cx="13830300" cy="8305800"/>
          </a:xfrm>
          <a:prstGeom prst="rect">
            <a:avLst/>
          </a:prstGeom>
        </p:spPr>
      </p:pic>
      <p:pic>
        <p:nvPicPr>
          <p:cNvPr id="21" name="Рисунок 2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79BD3CD-A75D-4064-B946-C710A3D2CE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55600" y="6110152"/>
            <a:ext cx="931625" cy="747848"/>
          </a:xfrm>
          <a:prstGeom prst="rect">
            <a:avLst/>
          </a:prstGeom>
        </p:spPr>
      </p:pic>
      <p:pic>
        <p:nvPicPr>
          <p:cNvPr id="20" name="Рисунок 1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A3A5223-ADB2-4683-AB74-5539102C34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4775" y="6110152"/>
            <a:ext cx="931625" cy="74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1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EE0B40E-EC55-42A1-84D0-E33CC37FC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491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7D26DD-25E5-4817-ABBB-B9F26C439AE7}"/>
              </a:ext>
            </a:extLst>
          </p:cNvPr>
          <p:cNvSpPr txBox="1"/>
          <p:nvPr/>
        </p:nvSpPr>
        <p:spPr>
          <a:xfrm>
            <a:off x="4446814" y="224414"/>
            <a:ext cx="32983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7200" dirty="0">
                <a:solidFill>
                  <a:schemeClr val="bg1"/>
                </a:solidFill>
                <a:latin typeface="Georgia" panose="02040502050405020303" pitchFamily="18" charset="0"/>
              </a:rPr>
              <a:t>Задачи</a:t>
            </a:r>
          </a:p>
        </p:txBody>
      </p:sp>
      <p:sp>
        <p:nvSpPr>
          <p:cNvPr id="32" name="Line 253">
            <a:extLst>
              <a:ext uri="{FF2B5EF4-FFF2-40B4-BE49-F238E27FC236}">
                <a16:creationId xmlns:a16="http://schemas.microsoft.com/office/drawing/2014/main" id="{9AD6C7CE-B744-4B2F-AE5D-7D81A8E0EE4F}"/>
              </a:ext>
            </a:extLst>
          </p:cNvPr>
          <p:cNvSpPr>
            <a:spLocks noChangeShapeType="1"/>
          </p:cNvSpPr>
          <p:nvPr/>
        </p:nvSpPr>
        <p:spPr bwMode="gray">
          <a:xfrm>
            <a:off x="1392242" y="5198016"/>
            <a:ext cx="7455955" cy="0"/>
          </a:xfrm>
          <a:prstGeom prst="line">
            <a:avLst/>
          </a:prstGeom>
          <a:noFill/>
          <a:ln w="25400">
            <a:solidFill>
              <a:schemeClr val="tx2">
                <a:lumMod val="75000"/>
              </a:schemeClr>
            </a:solidFill>
            <a:prstDash val="sysDot"/>
            <a:round/>
            <a:headEnd/>
            <a:tailEnd type="oval" w="med" len="med"/>
          </a:ln>
          <a:effectLst/>
        </p:spPr>
        <p:txBody>
          <a:bodyPr wrap="none" anchor="ctr"/>
          <a:lstStyle/>
          <a:p>
            <a:endParaRPr lang="ru-RU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3" name="Rectangle 254">
            <a:hlinkClick r:id="rId3" action="ppaction://hlinksldjump"/>
            <a:extLst>
              <a:ext uri="{FF2B5EF4-FFF2-40B4-BE49-F238E27FC236}">
                <a16:creationId xmlns:a16="http://schemas.microsoft.com/office/drawing/2014/main" id="{2E7D86E8-1156-44E9-ABC3-FFD218063898}"/>
              </a:ext>
            </a:extLst>
          </p:cNvPr>
          <p:cNvSpPr>
            <a:spLocks noChangeArrowheads="1"/>
          </p:cNvSpPr>
          <p:nvPr/>
        </p:nvSpPr>
        <p:spPr bwMode="gray">
          <a:xfrm rot="3419336">
            <a:off x="1108079" y="4621754"/>
            <a:ext cx="479425" cy="520700"/>
          </a:xfrm>
          <a:prstGeom prst="rect">
            <a:avLst/>
          </a:prstGeom>
          <a:gradFill rotWithShape="1">
            <a:gsLst>
              <a:gs pos="0">
                <a:schemeClr val="folHlink"/>
              </a:gs>
              <a:gs pos="100000">
                <a:schemeClr val="folHlink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miter lim="800000"/>
            <a:headEnd/>
            <a:tailEnd/>
          </a:ln>
          <a:effectLst/>
          <a:scene3d>
            <a:camera prst="legacyPerspectiveFront">
              <a:rot lat="0" lon="1500000" rev="0"/>
            </a:camera>
            <a:lightRig rig="legacyFlat4" dir="b"/>
          </a:scene3d>
          <a:sp3d extrusionH="430200" prstMaterial="legacyMatte">
            <a:bevelT w="13500" h="13500" prst="angle"/>
            <a:bevelB w="13500" h="13500" prst="angle"/>
            <a:extrusionClr>
              <a:schemeClr val="folHlink"/>
            </a:extrusionClr>
          </a:sp3d>
        </p:spPr>
        <p:txBody>
          <a:bodyPr wrap="none" anchor="ctr">
            <a:flatTx/>
          </a:bodyPr>
          <a:lstStyle/>
          <a:p>
            <a:endParaRPr lang="ru-RU" dirty="0"/>
          </a:p>
        </p:txBody>
      </p:sp>
      <p:sp>
        <p:nvSpPr>
          <p:cNvPr id="34" name="Text Box 255">
            <a:extLst>
              <a:ext uri="{FF2B5EF4-FFF2-40B4-BE49-F238E27FC236}">
                <a16:creationId xmlns:a16="http://schemas.microsoft.com/office/drawing/2014/main" id="{F9A6DEF2-9383-4377-9DEF-859139E8C511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62554" y="4664616"/>
            <a:ext cx="356188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/>
            <a:r>
              <a:rPr lang="en-US" sz="2400" b="1" dirty="0">
                <a:solidFill>
                  <a:srgbClr val="FFFFFF"/>
                </a:solidFill>
                <a:latin typeface="Arial" charset="0"/>
              </a:rPr>
              <a:t>3</a:t>
            </a:r>
          </a:p>
        </p:txBody>
      </p:sp>
      <p:sp>
        <p:nvSpPr>
          <p:cNvPr id="35" name="Line 260">
            <a:extLst>
              <a:ext uri="{FF2B5EF4-FFF2-40B4-BE49-F238E27FC236}">
                <a16:creationId xmlns:a16="http://schemas.microsoft.com/office/drawing/2014/main" id="{865614B9-56A6-4E64-9712-81C432D356F0}"/>
              </a:ext>
            </a:extLst>
          </p:cNvPr>
          <p:cNvSpPr>
            <a:spLocks noChangeShapeType="1"/>
          </p:cNvSpPr>
          <p:nvPr/>
        </p:nvSpPr>
        <p:spPr bwMode="gray">
          <a:xfrm>
            <a:off x="1392242" y="3521616"/>
            <a:ext cx="9714459" cy="0"/>
          </a:xfrm>
          <a:prstGeom prst="line">
            <a:avLst/>
          </a:prstGeom>
          <a:noFill/>
          <a:ln w="25400">
            <a:solidFill>
              <a:schemeClr val="tx2">
                <a:lumMod val="75000"/>
              </a:schemeClr>
            </a:solidFill>
            <a:prstDash val="sysDot"/>
            <a:round/>
            <a:headEnd/>
            <a:tailEnd type="oval" w="med" len="med"/>
          </a:ln>
          <a:effectLst/>
        </p:spPr>
        <p:txBody>
          <a:bodyPr wrap="none" anchor="ctr"/>
          <a:lstStyle/>
          <a:p>
            <a:endParaRPr lang="ru-RU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6" name="Rectangle 261">
            <a:hlinkClick r:id="rId4" action="ppaction://hlinksldjump"/>
            <a:extLst>
              <a:ext uri="{FF2B5EF4-FFF2-40B4-BE49-F238E27FC236}">
                <a16:creationId xmlns:a16="http://schemas.microsoft.com/office/drawing/2014/main" id="{3218283F-876E-4762-9296-42F81584AF19}"/>
              </a:ext>
            </a:extLst>
          </p:cNvPr>
          <p:cNvSpPr>
            <a:spLocks noChangeArrowheads="1"/>
          </p:cNvSpPr>
          <p:nvPr/>
        </p:nvSpPr>
        <p:spPr bwMode="gray">
          <a:xfrm rot="3419336">
            <a:off x="1108079" y="2945354"/>
            <a:ext cx="479425" cy="520700"/>
          </a:xfrm>
          <a:prstGeom prst="rect">
            <a:avLst/>
          </a:prstGeom>
          <a:gradFill rotWithShape="1">
            <a:gsLst>
              <a:gs pos="0">
                <a:schemeClr val="accent2"/>
              </a:gs>
              <a:gs pos="100000">
                <a:schemeClr val="accent2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miter lim="800000"/>
            <a:headEnd/>
            <a:tailEnd/>
          </a:ln>
          <a:effectLst/>
          <a:scene3d>
            <a:camera prst="legacyPerspectiveFront">
              <a:rot lat="0" lon="1500000" rev="0"/>
            </a:camera>
            <a:lightRig rig="legacyFlat4" dir="b"/>
          </a:scene3d>
          <a:sp3d extrusionH="430200" prstMaterial="legacyMatte">
            <a:bevelT w="13500" h="13500" prst="angle"/>
            <a:bevelB w="13500" h="13500" prst="angle"/>
            <a:extrusionClr>
              <a:schemeClr val="accent2"/>
            </a:extrusionClr>
          </a:sp3d>
        </p:spPr>
        <p:txBody>
          <a:bodyPr wrap="none" anchor="ctr">
            <a:flatTx/>
          </a:bodyPr>
          <a:lstStyle/>
          <a:p>
            <a:endParaRPr lang="ru-RU" dirty="0"/>
          </a:p>
        </p:txBody>
      </p:sp>
      <p:sp>
        <p:nvSpPr>
          <p:cNvPr id="37" name="Text Box 262">
            <a:extLst>
              <a:ext uri="{FF2B5EF4-FFF2-40B4-BE49-F238E27FC236}">
                <a16:creationId xmlns:a16="http://schemas.microsoft.com/office/drawing/2014/main" id="{0D287955-CFFB-45DB-93BB-F6C1914A6185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62554" y="2988216"/>
            <a:ext cx="356187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/>
            <a:r>
              <a:rPr lang="en-US" sz="2400" b="1" dirty="0">
                <a:solidFill>
                  <a:srgbClr val="FFFFFF"/>
                </a:solidFill>
                <a:latin typeface="Arial" charset="0"/>
              </a:rPr>
              <a:t>1</a:t>
            </a:r>
          </a:p>
        </p:txBody>
      </p:sp>
      <p:sp>
        <p:nvSpPr>
          <p:cNvPr id="38" name="Line 263">
            <a:extLst>
              <a:ext uri="{FF2B5EF4-FFF2-40B4-BE49-F238E27FC236}">
                <a16:creationId xmlns:a16="http://schemas.microsoft.com/office/drawing/2014/main" id="{36F049FE-C27B-4320-B8BE-F51638A3AAB3}"/>
              </a:ext>
            </a:extLst>
          </p:cNvPr>
          <p:cNvSpPr>
            <a:spLocks noChangeShapeType="1"/>
          </p:cNvSpPr>
          <p:nvPr/>
        </p:nvSpPr>
        <p:spPr bwMode="gray">
          <a:xfrm>
            <a:off x="1393830" y="4358230"/>
            <a:ext cx="9712871" cy="0"/>
          </a:xfrm>
          <a:prstGeom prst="line">
            <a:avLst/>
          </a:prstGeom>
          <a:noFill/>
          <a:ln w="25400">
            <a:solidFill>
              <a:schemeClr val="tx2">
                <a:lumMod val="75000"/>
              </a:schemeClr>
            </a:solidFill>
            <a:prstDash val="sysDot"/>
            <a:round/>
            <a:headEnd/>
            <a:tailEnd type="oval" w="med" len="med"/>
          </a:ln>
          <a:effectLst/>
        </p:spPr>
        <p:txBody>
          <a:bodyPr wrap="none" anchor="ctr"/>
          <a:lstStyle/>
          <a:p>
            <a:endParaRPr lang="ru-RU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9" name="Rectangle 264">
            <a:hlinkClick r:id="rId5" action="ppaction://hlinksldjump"/>
            <a:extLst>
              <a:ext uri="{FF2B5EF4-FFF2-40B4-BE49-F238E27FC236}">
                <a16:creationId xmlns:a16="http://schemas.microsoft.com/office/drawing/2014/main" id="{27D3F663-8373-4270-BFF3-82F4793394F6}"/>
              </a:ext>
            </a:extLst>
          </p:cNvPr>
          <p:cNvSpPr>
            <a:spLocks noChangeArrowheads="1"/>
          </p:cNvSpPr>
          <p:nvPr/>
        </p:nvSpPr>
        <p:spPr bwMode="gray">
          <a:xfrm rot="3419336">
            <a:off x="1108079" y="3783554"/>
            <a:ext cx="479425" cy="520700"/>
          </a:xfrm>
          <a:prstGeom prst="rect">
            <a:avLst/>
          </a:prstGeom>
          <a:gradFill rotWithShape="1">
            <a:gsLst>
              <a:gs pos="0">
                <a:schemeClr val="hlink"/>
              </a:gs>
              <a:gs pos="100000">
                <a:schemeClr val="hlink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miter lim="800000"/>
            <a:headEnd/>
            <a:tailEnd/>
          </a:ln>
          <a:effectLst/>
          <a:scene3d>
            <a:camera prst="legacyPerspectiveFront">
              <a:rot lat="0" lon="1500000" rev="0"/>
            </a:camera>
            <a:lightRig rig="legacyFlat4" dir="b"/>
          </a:scene3d>
          <a:sp3d extrusionH="430200" prstMaterial="legacyMatte">
            <a:bevelT w="13500" h="13500" prst="angle"/>
            <a:bevelB w="13500" h="13500" prst="angle"/>
            <a:extrusionClr>
              <a:schemeClr val="hlink"/>
            </a:extrusionClr>
          </a:sp3d>
        </p:spPr>
        <p:txBody>
          <a:bodyPr wrap="none" anchor="ctr">
            <a:flatTx/>
          </a:bodyPr>
          <a:lstStyle/>
          <a:p>
            <a:endParaRPr lang="ru-RU" dirty="0"/>
          </a:p>
        </p:txBody>
      </p:sp>
      <p:sp>
        <p:nvSpPr>
          <p:cNvPr id="40" name="Text Box 265">
            <a:extLst>
              <a:ext uri="{FF2B5EF4-FFF2-40B4-BE49-F238E27FC236}">
                <a16:creationId xmlns:a16="http://schemas.microsoft.com/office/drawing/2014/main" id="{32FC9139-A697-4EFB-88EB-2F3FF87B4E06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62554" y="3826416"/>
            <a:ext cx="356187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/>
            <a:r>
              <a:rPr lang="en-US" sz="2400" b="1" dirty="0">
                <a:solidFill>
                  <a:srgbClr val="FFFFFF"/>
                </a:solidFill>
                <a:latin typeface="Arial" charset="0"/>
              </a:rPr>
              <a:t>2</a:t>
            </a:r>
          </a:p>
        </p:txBody>
      </p:sp>
      <p:sp>
        <p:nvSpPr>
          <p:cNvPr id="42" name="Text Box 269">
            <a:extLst>
              <a:ext uri="{FF2B5EF4-FFF2-40B4-BE49-F238E27FC236}">
                <a16:creationId xmlns:a16="http://schemas.microsoft.com/office/drawing/2014/main" id="{17E55F4E-A1E0-4045-B9DF-748953DC6663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860387" y="3059668"/>
            <a:ext cx="9246314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r>
              <a:rPr lang="ru-RU" dirty="0">
                <a:solidFill>
                  <a:schemeClr val="accent2">
                    <a:lumMod val="75000"/>
                  </a:schemeClr>
                </a:solidFill>
                <a:latin typeface="Georgia" panose="02040502050405020303" pitchFamily="18" charset="0"/>
              </a:rPr>
              <a:t>Определиться со стеком технологий, которые будут использоваться для разработки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43" name="Text Box 270">
            <a:extLst>
              <a:ext uri="{FF2B5EF4-FFF2-40B4-BE49-F238E27FC236}">
                <a16:creationId xmlns:a16="http://schemas.microsoft.com/office/drawing/2014/main" id="{8A42B3EC-1FF6-48CF-8127-B96EA2C2FFEA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860387" y="3895999"/>
            <a:ext cx="9179116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r>
              <a:rPr lang="ru-RU" dirty="0">
                <a:solidFill>
                  <a:schemeClr val="accent2">
                    <a:lumMod val="75000"/>
                  </a:schemeClr>
                </a:solidFill>
                <a:latin typeface="Georgia" panose="02040502050405020303" pitchFamily="18" charset="0"/>
              </a:rPr>
              <a:t>Найти подходящие к тематике сайта изображения, термины, а также видеоролики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44" name="Text Box 271">
            <a:extLst>
              <a:ext uri="{FF2B5EF4-FFF2-40B4-BE49-F238E27FC236}">
                <a16:creationId xmlns:a16="http://schemas.microsoft.com/office/drawing/2014/main" id="{8AD431E6-8DEF-4FE3-AD3C-3899EBCBBAC8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860387" y="4763293"/>
            <a:ext cx="698781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r>
              <a:rPr lang="ru-RU" dirty="0">
                <a:solidFill>
                  <a:schemeClr val="accent2">
                    <a:lumMod val="75000"/>
                  </a:schemeClr>
                </a:solidFill>
                <a:latin typeface="Georgia" panose="02040502050405020303" pitchFamily="18" charset="0"/>
              </a:rPr>
              <a:t>Разработать сайт, вставив необходимые элементы на страницу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F3724DD-1FE6-4B45-9105-FF36DD4DF497}"/>
              </a:ext>
            </a:extLst>
          </p:cNvPr>
          <p:cNvSpPr txBox="1"/>
          <p:nvPr/>
        </p:nvSpPr>
        <p:spPr>
          <a:xfrm>
            <a:off x="11836400" y="6396335"/>
            <a:ext cx="20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latin typeface="Georgia" panose="02040502050405020303" pitchFamily="18" charset="0"/>
              </a:rPr>
              <a:t>3</a:t>
            </a:r>
          </a:p>
        </p:txBody>
      </p:sp>
      <p:pic>
        <p:nvPicPr>
          <p:cNvPr id="22" name="Рисунок 21">
            <a:hlinkClick r:id="rId6" action="ppaction://hlinksldjump"/>
            <a:extLst>
              <a:ext uri="{FF2B5EF4-FFF2-40B4-BE49-F238E27FC236}">
                <a16:creationId xmlns:a16="http://schemas.microsoft.com/office/drawing/2014/main" id="{8C2CC3CC-96B3-4457-A77D-9C2597D600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800" y="-685800"/>
            <a:ext cx="13830300" cy="8305800"/>
          </a:xfrm>
          <a:prstGeom prst="rect">
            <a:avLst/>
          </a:prstGeom>
        </p:spPr>
      </p:pic>
      <p:pic>
        <p:nvPicPr>
          <p:cNvPr id="57" name="Рисунок 56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E4EA31B-8EB6-4214-8DBE-50E618C4758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55600" y="6110152"/>
            <a:ext cx="931625" cy="747848"/>
          </a:xfrm>
          <a:prstGeom prst="rect">
            <a:avLst/>
          </a:prstGeom>
        </p:spPr>
      </p:pic>
      <p:pic>
        <p:nvPicPr>
          <p:cNvPr id="56" name="Рисунок 5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8487E45-22A0-49BD-9ABE-5C1C83B8D5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4775" y="6110152"/>
            <a:ext cx="931625" cy="747848"/>
          </a:xfrm>
          <a:prstGeom prst="rect">
            <a:avLst/>
          </a:prstGeom>
        </p:spPr>
      </p:pic>
      <p:pic>
        <p:nvPicPr>
          <p:cNvPr id="49" name="Рисунок 48">
            <a:hlinkClick r:id="rId4" action="ppaction://hlinksldjump"/>
            <a:extLst>
              <a:ext uri="{FF2B5EF4-FFF2-40B4-BE49-F238E27FC236}">
                <a16:creationId xmlns:a16="http://schemas.microsoft.com/office/drawing/2014/main" id="{0B75924C-CC67-453B-B763-3094D1F95F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988" y="2855562"/>
            <a:ext cx="797719" cy="692993"/>
          </a:xfrm>
          <a:prstGeom prst="rect">
            <a:avLst/>
          </a:prstGeom>
        </p:spPr>
      </p:pic>
      <p:pic>
        <p:nvPicPr>
          <p:cNvPr id="50" name="Рисунок 49">
            <a:hlinkClick r:id="rId5" action="ppaction://hlinksldjump"/>
            <a:extLst>
              <a:ext uri="{FF2B5EF4-FFF2-40B4-BE49-F238E27FC236}">
                <a16:creationId xmlns:a16="http://schemas.microsoft.com/office/drawing/2014/main" id="{216E0B93-A5CA-43D7-80C2-791E5D1055B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988" y="3701047"/>
            <a:ext cx="797719" cy="685711"/>
          </a:xfrm>
          <a:prstGeom prst="rect">
            <a:avLst/>
          </a:prstGeom>
        </p:spPr>
      </p:pic>
      <p:pic>
        <p:nvPicPr>
          <p:cNvPr id="51" name="Рисунок 50">
            <a:hlinkClick r:id="rId3" action="ppaction://hlinksldjump"/>
            <a:extLst>
              <a:ext uri="{FF2B5EF4-FFF2-40B4-BE49-F238E27FC236}">
                <a16:creationId xmlns:a16="http://schemas.microsoft.com/office/drawing/2014/main" id="{59C147ED-B753-40F8-9F90-02CE36A33F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987" y="4539248"/>
            <a:ext cx="797719" cy="68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7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BC258FE-9E3D-45C6-8AC5-3C4129E36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491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206072-891D-4769-96B6-63E74ED3B325}"/>
              </a:ext>
            </a:extLst>
          </p:cNvPr>
          <p:cNvSpPr txBox="1"/>
          <p:nvPr/>
        </p:nvSpPr>
        <p:spPr>
          <a:xfrm>
            <a:off x="3667125" y="224414"/>
            <a:ext cx="48577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7200" dirty="0">
                <a:solidFill>
                  <a:schemeClr val="bg1"/>
                </a:solidFill>
              </a:rPr>
              <a:t>Задача №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98B59B-E99A-43D8-9101-5B4493732DB2}"/>
              </a:ext>
            </a:extLst>
          </p:cNvPr>
          <p:cNvSpPr txBox="1"/>
          <p:nvPr/>
        </p:nvSpPr>
        <p:spPr>
          <a:xfrm>
            <a:off x="11836400" y="6396335"/>
            <a:ext cx="20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latin typeface="Georgia" panose="02040502050405020303" pitchFamily="18" charset="0"/>
              </a:rPr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02F658-B9D7-4C3D-9AE7-1BABA8F23860}"/>
              </a:ext>
            </a:extLst>
          </p:cNvPr>
          <p:cNvSpPr txBox="1"/>
          <p:nvPr/>
        </p:nvSpPr>
        <p:spPr>
          <a:xfrm>
            <a:off x="2787794" y="1674684"/>
            <a:ext cx="66164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Georgia" panose="02040502050405020303" pitchFamily="18" charset="0"/>
              </a:rPr>
              <a:t>Первая задача, с которой мы столкнулись - каков должен быть стек технологий, используемых для разработки сайта.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FD736F-E2F6-41D0-97B1-64D95E063181}"/>
              </a:ext>
            </a:extLst>
          </p:cNvPr>
          <p:cNvSpPr txBox="1"/>
          <p:nvPr/>
        </p:nvSpPr>
        <p:spPr>
          <a:xfrm>
            <a:off x="0" y="2346540"/>
            <a:ext cx="781396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Georgia" panose="02040502050405020303" pitchFamily="18" charset="0"/>
              </a:rPr>
              <a:t>Спустя некоторое время было решено использовать:</a:t>
            </a:r>
          </a:p>
          <a:p>
            <a:r>
              <a:rPr lang="ru-RU" dirty="0">
                <a:latin typeface="Georgia" panose="02040502050405020303" pitchFamily="18" charset="0"/>
              </a:rPr>
              <a:t>  1. Удобный и гибкий task-runner (менеджер задач) GULP, попутно написав для него необходимые функции (например: для сжатия изображений, для минификации JavaScript и CSS-кода), а также обработки препроцессоров (об этом далее)</a:t>
            </a:r>
          </a:p>
          <a:p>
            <a:r>
              <a:rPr lang="ru-RU" dirty="0">
                <a:latin typeface="Georgia" panose="02040502050405020303" pitchFamily="18" charset="0"/>
              </a:rPr>
              <a:t>  2. CSS-препроцессор SASS с синтаксисом SCSS, позволяющий писать удобочитаемый CSS код. Конвертированием в чистый CSS-код занимается ранее упомянутый GULP.</a:t>
            </a:r>
          </a:p>
          <a:p>
            <a:r>
              <a:rPr lang="ru-RU" dirty="0">
                <a:latin typeface="Georgia" panose="02040502050405020303" pitchFamily="18" charset="0"/>
              </a:rPr>
              <a:t>  3. HTML-препроцессор PUG, с помощью него можно разбивать макет сайта на компоненты, которые можно достаточно легко подключать друг к другу. Конвертированием в чистый HTML-код занимается также GULP.</a:t>
            </a:r>
          </a:p>
          <a:p>
            <a:r>
              <a:rPr lang="ru-RU" dirty="0">
                <a:latin typeface="Georgia" panose="02040502050405020303" pitchFamily="18" charset="0"/>
              </a:rPr>
              <a:t>  4. Нативный JavaScript с использованием дополнительных плагинов.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BEF80BC-E952-4E42-90A1-5D401CB9F3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22" b="-3250"/>
          <a:stretch/>
        </p:blipFill>
        <p:spPr>
          <a:xfrm>
            <a:off x="8672147" y="4029164"/>
            <a:ext cx="3404034" cy="14214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717AB53-9C2E-4E69-AA94-FC57E02D078B}"/>
              </a:ext>
            </a:extLst>
          </p:cNvPr>
          <p:cNvSpPr txBox="1"/>
          <p:nvPr/>
        </p:nvSpPr>
        <p:spPr>
          <a:xfrm>
            <a:off x="9173743" y="2828835"/>
            <a:ext cx="24008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Georgia" panose="02040502050405020303" pitchFamily="18" charset="0"/>
              </a:rPr>
              <a:t>Языки программирования которые были использованы</a:t>
            </a:r>
          </a:p>
        </p:txBody>
      </p:sp>
      <p:pic>
        <p:nvPicPr>
          <p:cNvPr id="15" name="Рисунок 14">
            <a:hlinkClick r:id="rId4" action="ppaction://hlinksldjump"/>
            <a:extLst>
              <a:ext uri="{FF2B5EF4-FFF2-40B4-BE49-F238E27FC236}">
                <a16:creationId xmlns:a16="http://schemas.microsoft.com/office/drawing/2014/main" id="{FB8A980A-39BD-4796-B960-AE76AFDAD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9151" y="-723901"/>
            <a:ext cx="13830300" cy="8305800"/>
          </a:xfrm>
          <a:prstGeom prst="rect">
            <a:avLst/>
          </a:prstGeom>
        </p:spPr>
      </p:pic>
      <p:pic>
        <p:nvPicPr>
          <p:cNvPr id="11" name="Рисунок 1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FA5E836-1E12-4123-9978-1CD358DE17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4775" y="6110152"/>
            <a:ext cx="931625" cy="747848"/>
          </a:xfrm>
          <a:prstGeom prst="rect">
            <a:avLst/>
          </a:prstGeom>
        </p:spPr>
      </p:pic>
      <p:pic>
        <p:nvPicPr>
          <p:cNvPr id="12" name="Рисунок 11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B0C2BEC3-EDC9-442B-A11F-65FBE5878B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55600" y="6110152"/>
            <a:ext cx="931625" cy="74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8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F33C245-993E-4440-BB2F-F294A3833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491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8A81F6-3C0D-4612-9FCC-033B7DF492A0}"/>
              </a:ext>
            </a:extLst>
          </p:cNvPr>
          <p:cNvSpPr txBox="1"/>
          <p:nvPr/>
        </p:nvSpPr>
        <p:spPr>
          <a:xfrm>
            <a:off x="3667125" y="224414"/>
            <a:ext cx="48577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7200" dirty="0">
                <a:solidFill>
                  <a:schemeClr val="bg1"/>
                </a:solidFill>
              </a:rPr>
              <a:t>Задача №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C55F67-E077-46FF-A73D-AEB307612004}"/>
              </a:ext>
            </a:extLst>
          </p:cNvPr>
          <p:cNvSpPr txBox="1"/>
          <p:nvPr/>
        </p:nvSpPr>
        <p:spPr>
          <a:xfrm>
            <a:off x="0" y="2038673"/>
            <a:ext cx="55372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latin typeface="Georgia" panose="02040502050405020303" pitchFamily="18" charset="0"/>
              </a:rPr>
              <a:t>Совместными усилиями всех членов команды, были найдены подходящие изображения, термины и видеоролики.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AF321D-92D8-4415-8CCF-1BC76700635C}"/>
              </a:ext>
            </a:extLst>
          </p:cNvPr>
          <p:cNvSpPr txBox="1"/>
          <p:nvPr/>
        </p:nvSpPr>
        <p:spPr>
          <a:xfrm>
            <a:off x="5937250" y="4334232"/>
            <a:ext cx="610235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latin typeface="Georgia" panose="02040502050405020303" pitchFamily="18" charset="0"/>
              </a:rPr>
              <a:t>Было обсуждено также какие из перечисленных элементов в каких местах сайта должны находиться, был сделан первый "набросок" будущего сайта.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C4773A-C73C-4749-8F88-63877A71EA2B}"/>
              </a:ext>
            </a:extLst>
          </p:cNvPr>
          <p:cNvSpPr txBox="1"/>
          <p:nvPr/>
        </p:nvSpPr>
        <p:spPr>
          <a:xfrm>
            <a:off x="11836400" y="6396335"/>
            <a:ext cx="20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Georgia" panose="02040502050405020303" pitchFamily="18" charset="0"/>
              </a:rPr>
              <a:t>5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AAB0774-00D7-4567-B5A8-49D3EAFFC8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" t="3844" r="124" b="5922"/>
          <a:stretch/>
        </p:blipFill>
        <p:spPr>
          <a:xfrm>
            <a:off x="6397625" y="1767648"/>
            <a:ext cx="5181600" cy="2448095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731FCE4-A0FD-4A6B-9BB5-1877610131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5" r="21138"/>
          <a:stretch/>
        </p:blipFill>
        <p:spPr>
          <a:xfrm>
            <a:off x="1541275" y="4334232"/>
            <a:ext cx="2454649" cy="2332844"/>
          </a:xfrm>
          <a:prstGeom prst="rect">
            <a:avLst/>
          </a:prstGeom>
        </p:spPr>
      </p:pic>
      <p:pic>
        <p:nvPicPr>
          <p:cNvPr id="11" name="Рисунок 10">
            <a:hlinkClick r:id="rId5" action="ppaction://hlinksldjump"/>
            <a:extLst>
              <a:ext uri="{FF2B5EF4-FFF2-40B4-BE49-F238E27FC236}">
                <a16:creationId xmlns:a16="http://schemas.microsoft.com/office/drawing/2014/main" id="{E05DF5A5-43E1-4AF3-BDE4-CB5B893DD3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9150" y="-723900"/>
            <a:ext cx="13830300" cy="8305800"/>
          </a:xfrm>
          <a:prstGeom prst="rect">
            <a:avLst/>
          </a:prstGeom>
        </p:spPr>
      </p:pic>
      <p:pic>
        <p:nvPicPr>
          <p:cNvPr id="23" name="Рисунок 2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4E8850F0-5D42-4716-A8EA-817C1520C6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55600" y="6110152"/>
            <a:ext cx="931625" cy="747848"/>
          </a:xfrm>
          <a:prstGeom prst="rect">
            <a:avLst/>
          </a:prstGeom>
        </p:spPr>
      </p:pic>
      <p:pic>
        <p:nvPicPr>
          <p:cNvPr id="22" name="Рисунок 2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F0C59F9-BEA8-48EE-B423-B612D031F3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4775" y="6110152"/>
            <a:ext cx="931625" cy="74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48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E920E5-8AF2-4C06-824B-825A3F2E2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491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87B7FE-26FC-4536-8392-B43803CA1B31}"/>
              </a:ext>
            </a:extLst>
          </p:cNvPr>
          <p:cNvSpPr txBox="1"/>
          <p:nvPr/>
        </p:nvSpPr>
        <p:spPr>
          <a:xfrm>
            <a:off x="3667125" y="224414"/>
            <a:ext cx="48577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7200" dirty="0">
                <a:solidFill>
                  <a:schemeClr val="bg1"/>
                </a:solidFill>
              </a:rPr>
              <a:t>Задача № 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CB3891-660B-462B-B5AD-723A9D36E93E}"/>
              </a:ext>
            </a:extLst>
          </p:cNvPr>
          <p:cNvSpPr txBox="1"/>
          <p:nvPr/>
        </p:nvSpPr>
        <p:spPr>
          <a:xfrm>
            <a:off x="59413" y="1873573"/>
            <a:ext cx="524283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latin typeface="Georgia" panose="02040502050405020303" pitchFamily="18" charset="0"/>
              </a:rPr>
              <a:t>Спустя неделю, сайт в целом был готов, оставалось только вставить нужные текста на нужные места. </a:t>
            </a:r>
          </a:p>
          <a:p>
            <a:pPr algn="ctr"/>
            <a:r>
              <a:rPr lang="ru-RU" sz="2800" dirty="0">
                <a:latin typeface="Georgia" panose="02040502050405020303" pitchFamily="18" charset="0"/>
              </a:rPr>
              <a:t>Через некоторое время было решено сделать </a:t>
            </a:r>
            <a:r>
              <a:rPr lang="ru-RU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Georgia" panose="02040502050405020303" pitchFamily="18" charset="0"/>
              </a:rPr>
              <a:t>тестирование</a:t>
            </a:r>
            <a:r>
              <a:rPr lang="ru-RU" sz="2800" dirty="0">
                <a:latin typeface="Georgia" panose="02040502050405020303" pitchFamily="18" charset="0"/>
              </a:rPr>
              <a:t> по итогам находящегося материала на сайте </a:t>
            </a:r>
          </a:p>
          <a:p>
            <a:pPr algn="ctr"/>
            <a:r>
              <a:rPr lang="ru-RU" sz="2800" dirty="0">
                <a:solidFill>
                  <a:schemeClr val="bg1">
                    <a:lumMod val="50000"/>
                  </a:schemeClr>
                </a:solidFill>
                <a:latin typeface="Georgia" panose="02040502050405020303" pitchFamily="18" charset="0"/>
              </a:rPr>
              <a:t>(помещено в конец сайта)</a:t>
            </a:r>
          </a:p>
          <a:p>
            <a:pPr algn="ctr"/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140A51-E3CA-41A2-B293-951EB179BF26}"/>
              </a:ext>
            </a:extLst>
          </p:cNvPr>
          <p:cNvSpPr txBox="1"/>
          <p:nvPr/>
        </p:nvSpPr>
        <p:spPr>
          <a:xfrm>
            <a:off x="11836400" y="6396335"/>
            <a:ext cx="20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Georgia" panose="02040502050405020303" pitchFamily="18" charset="0"/>
              </a:rPr>
              <a:t>6</a:t>
            </a:r>
            <a:endParaRPr lang="ru-RU" sz="1800" dirty="0">
              <a:latin typeface="Georgia" panose="02040502050405020303" pitchFamily="18" charset="0"/>
            </a:endParaRPr>
          </a:p>
        </p:txBody>
      </p:sp>
      <p:pic>
        <p:nvPicPr>
          <p:cNvPr id="9" name="Рисунок 8">
            <a:hlinkClick r:id="rId3" action="ppaction://hlinksldjump"/>
            <a:extLst>
              <a:ext uri="{FF2B5EF4-FFF2-40B4-BE49-F238E27FC236}">
                <a16:creationId xmlns:a16="http://schemas.microsoft.com/office/drawing/2014/main" id="{C9E8D866-1BFF-4C9A-8ABB-3DCBC45C5D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9150" y="-723900"/>
            <a:ext cx="13830300" cy="8305800"/>
          </a:xfrm>
          <a:prstGeom prst="rect">
            <a:avLst/>
          </a:prstGeom>
        </p:spPr>
      </p:pic>
      <p:pic>
        <p:nvPicPr>
          <p:cNvPr id="22" name="Рисунок 21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F9101BA-C2A6-4B07-985C-4D587C0169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55600" y="6110152"/>
            <a:ext cx="931625" cy="747848"/>
          </a:xfrm>
          <a:prstGeom prst="rect">
            <a:avLst/>
          </a:prstGeom>
        </p:spPr>
      </p:pic>
      <p:pic>
        <p:nvPicPr>
          <p:cNvPr id="21" name="Рисунок 2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DD353FD-4D81-4E2E-9206-D7D0AD795D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4775" y="6110152"/>
            <a:ext cx="931625" cy="747848"/>
          </a:xfrm>
          <a:prstGeom prst="rect">
            <a:avLst/>
          </a:prstGeom>
        </p:spPr>
      </p:pic>
      <p:pic>
        <p:nvPicPr>
          <p:cNvPr id="16" name="Рисунок 15">
            <a:hlinkClick r:id="rId6" action="ppaction://hlinksldjump"/>
            <a:extLst>
              <a:ext uri="{FF2B5EF4-FFF2-40B4-BE49-F238E27FC236}">
                <a16:creationId xmlns:a16="http://schemas.microsoft.com/office/drawing/2014/main" id="{27511305-3892-41DE-A959-531A8E78F0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8437" y="4084710"/>
            <a:ext cx="4575464" cy="249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54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B871F8-0B12-417B-80F4-D6BBAE969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491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729656-C1BF-4DF9-987E-8083331498FA}"/>
              </a:ext>
            </a:extLst>
          </p:cNvPr>
          <p:cNvSpPr txBox="1"/>
          <p:nvPr/>
        </p:nvSpPr>
        <p:spPr>
          <a:xfrm>
            <a:off x="4661807" y="224414"/>
            <a:ext cx="28683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7200" dirty="0">
                <a:solidFill>
                  <a:schemeClr val="bg1"/>
                </a:solidFill>
                <a:latin typeface="Georgia" panose="02040502050405020303" pitchFamily="18" charset="0"/>
              </a:rPr>
              <a:t>Итоги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7BA175-0BD4-46B4-A297-C6AB04492734}"/>
              </a:ext>
            </a:extLst>
          </p:cNvPr>
          <p:cNvSpPr txBox="1"/>
          <p:nvPr/>
        </p:nvSpPr>
        <p:spPr>
          <a:xfrm>
            <a:off x="355600" y="1873573"/>
            <a:ext cx="562428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latin typeface="Georgia" panose="02040502050405020303" pitchFamily="18" charset="0"/>
              </a:rPr>
              <a:t>Мы считаем, что создание такого сайта довольно сильно улучшило даже нас в сфере информационной безопасности и верим, что он также поможет и другим людям разобраться в этом непростом деле.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0B9083-A74E-416C-ACC2-E9ABD2FC4115}"/>
              </a:ext>
            </a:extLst>
          </p:cNvPr>
          <p:cNvSpPr txBox="1"/>
          <p:nvPr/>
        </p:nvSpPr>
        <p:spPr>
          <a:xfrm>
            <a:off x="11836400" y="6396335"/>
            <a:ext cx="20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latin typeface="Georgia" panose="02040502050405020303" pitchFamily="18" charset="0"/>
              </a:rPr>
              <a:t>7</a:t>
            </a:r>
          </a:p>
        </p:txBody>
      </p:sp>
      <p:pic>
        <p:nvPicPr>
          <p:cNvPr id="9" name="Рисунок 8">
            <a:hlinkClick r:id="rId5" action="ppaction://hlinksldjump"/>
            <a:extLst>
              <a:ext uri="{FF2B5EF4-FFF2-40B4-BE49-F238E27FC236}">
                <a16:creationId xmlns:a16="http://schemas.microsoft.com/office/drawing/2014/main" id="{CA968E89-E6FE-4E2F-B206-E40F07F5D1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92864" y="-883558"/>
            <a:ext cx="13830300" cy="8305800"/>
          </a:xfrm>
          <a:prstGeom prst="rect">
            <a:avLst/>
          </a:prstGeom>
        </p:spPr>
      </p:pic>
      <p:pic>
        <p:nvPicPr>
          <p:cNvPr id="13" name="сайт">
            <a:hlinkClick r:id="" action="ppaction://media"/>
            <a:extLst>
              <a:ext uri="{FF2B5EF4-FFF2-40B4-BE49-F238E27FC236}">
                <a16:creationId xmlns:a16="http://schemas.microsoft.com/office/drawing/2014/main" id="{74DDC47A-A93F-4C69-A019-109C4E8E6C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2417442"/>
            <a:ext cx="5943600" cy="3343275"/>
          </a:xfrm>
          <a:prstGeom prst="rect">
            <a:avLst/>
          </a:prstGeom>
        </p:spPr>
      </p:pic>
      <p:pic>
        <p:nvPicPr>
          <p:cNvPr id="12" name="Рисунок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21B5BC1-87F7-425E-BD83-E1348F5B4B8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4775" y="6110152"/>
            <a:ext cx="931625" cy="747848"/>
          </a:xfrm>
          <a:prstGeom prst="rect">
            <a:avLst/>
          </a:prstGeom>
        </p:spPr>
      </p:pic>
      <p:pic>
        <p:nvPicPr>
          <p:cNvPr id="11" name="Рисунок 1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1D481C7-FAB5-4525-8E0E-7F1A0BE63E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55600" y="6110152"/>
            <a:ext cx="931625" cy="74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578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2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39948B5-C46A-4479-A6CB-E255D62C6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A69769-AA2C-4817-9CDC-D9465E3069A4}"/>
              </a:ext>
            </a:extLst>
          </p:cNvPr>
          <p:cNvSpPr txBox="1"/>
          <p:nvPr/>
        </p:nvSpPr>
        <p:spPr>
          <a:xfrm>
            <a:off x="11836400" y="6396335"/>
            <a:ext cx="20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Georgia" panose="02040502050405020303" pitchFamily="18" charset="0"/>
              </a:rPr>
              <a:t>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318BA7-9FEA-47AD-8982-E032EEE5A9B6}"/>
              </a:ext>
            </a:extLst>
          </p:cNvPr>
          <p:cNvSpPr txBox="1"/>
          <p:nvPr/>
        </p:nvSpPr>
        <p:spPr>
          <a:xfrm>
            <a:off x="6633028" y="2274838"/>
            <a:ext cx="54138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7200" dirty="0">
                <a:solidFill>
                  <a:schemeClr val="bg1"/>
                </a:solidFill>
                <a:latin typeface="Georgia" panose="02040502050405020303" pitchFamily="18" charset="0"/>
              </a:rPr>
              <a:t>Спасибо за внимание!</a:t>
            </a:r>
          </a:p>
        </p:txBody>
      </p:sp>
      <p:pic>
        <p:nvPicPr>
          <p:cNvPr id="4" name="Рисунок 3">
            <a:hlinkClick r:id="rId3" action="ppaction://hlinksldjump"/>
            <a:extLst>
              <a:ext uri="{FF2B5EF4-FFF2-40B4-BE49-F238E27FC236}">
                <a16:creationId xmlns:a16="http://schemas.microsoft.com/office/drawing/2014/main" id="{47E3BF98-BC7A-4238-B308-A5FEFF62D2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9150" y="-723900"/>
            <a:ext cx="13830300" cy="830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54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hlinkClick r:id="rId2" action="ppaction://hlinksldjump"/>
            <a:extLst>
              <a:ext uri="{FF2B5EF4-FFF2-40B4-BE49-F238E27FC236}">
                <a16:creationId xmlns:a16="http://schemas.microsoft.com/office/drawing/2014/main" id="{385776F8-6D76-4093-BB58-73D1A224E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9030" y="0"/>
            <a:ext cx="12570059" cy="6858000"/>
          </a:xfrm>
          <a:prstGeom prst="rect">
            <a:avLst/>
          </a:prstGeom>
        </p:spPr>
      </p:pic>
      <p:pic>
        <p:nvPicPr>
          <p:cNvPr id="5" name="Рисунок 4">
            <a:hlinkClick r:id="rId2" action="ppaction://hlinksldjump"/>
            <a:extLst>
              <a:ext uri="{FF2B5EF4-FFF2-40B4-BE49-F238E27FC236}">
                <a16:creationId xmlns:a16="http://schemas.microsoft.com/office/drawing/2014/main" id="{09E5A820-81BC-4C44-9C11-FDA2C2352E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9151" y="-723900"/>
            <a:ext cx="13830300" cy="8305800"/>
          </a:xfrm>
          <a:prstGeom prst="rect">
            <a:avLst/>
          </a:prstGeom>
        </p:spPr>
      </p:pic>
      <p:pic>
        <p:nvPicPr>
          <p:cNvPr id="3" name="Рисунок 2">
            <a:hlinkClick r:id="rId2" action="ppaction://hlinksldjump"/>
            <a:extLst>
              <a:ext uri="{FF2B5EF4-FFF2-40B4-BE49-F238E27FC236}">
                <a16:creationId xmlns:a16="http://schemas.microsoft.com/office/drawing/2014/main" id="{66E32470-D03C-45EE-9E72-484BDEE2AE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55600" y="6110152"/>
            <a:ext cx="931625" cy="74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1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</TotalTime>
  <Words>348</Words>
  <Application>Microsoft Office PowerPoint</Application>
  <PresentationFormat>Широкоэкранный</PresentationFormat>
  <Paragraphs>40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Georgia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The Dragon</dc:creator>
  <cp:lastModifiedBy>The Dragon</cp:lastModifiedBy>
  <cp:revision>8</cp:revision>
  <dcterms:created xsi:type="dcterms:W3CDTF">2023-01-29T21:53:30Z</dcterms:created>
  <dcterms:modified xsi:type="dcterms:W3CDTF">2023-02-04T20:16:08Z</dcterms:modified>
</cp:coreProperties>
</file>

<file path=docProps/thumbnail.jpeg>
</file>